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319" r:id="rId4"/>
    <p:sldId id="322" r:id="rId5"/>
    <p:sldId id="321" r:id="rId6"/>
    <p:sldId id="314" r:id="rId7"/>
    <p:sldId id="323" r:id="rId8"/>
    <p:sldId id="320" r:id="rId9"/>
    <p:sldId id="316" r:id="rId10"/>
    <p:sldId id="318" r:id="rId11"/>
    <p:sldId id="268" r:id="rId12"/>
    <p:sldId id="274" r:id="rId13"/>
    <p:sldId id="270" r:id="rId14"/>
    <p:sldId id="271" r:id="rId15"/>
    <p:sldId id="264" r:id="rId16"/>
    <p:sldId id="277" r:id="rId17"/>
    <p:sldId id="278" r:id="rId18"/>
    <p:sldId id="279" r:id="rId19"/>
    <p:sldId id="280" r:id="rId20"/>
    <p:sldId id="290" r:id="rId21"/>
    <p:sldId id="293" r:id="rId22"/>
    <p:sldId id="288" r:id="rId23"/>
    <p:sldId id="295" r:id="rId24"/>
    <p:sldId id="296" r:id="rId25"/>
    <p:sldId id="297" r:id="rId26"/>
    <p:sldId id="298" r:id="rId27"/>
    <p:sldId id="300" r:id="rId28"/>
    <p:sldId id="294" r:id="rId29"/>
    <p:sldId id="299" r:id="rId30"/>
    <p:sldId id="302" r:id="rId31"/>
    <p:sldId id="303" r:id="rId32"/>
    <p:sldId id="304" r:id="rId33"/>
    <p:sldId id="305" r:id="rId34"/>
    <p:sldId id="306" r:id="rId35"/>
    <p:sldId id="310" r:id="rId36"/>
    <p:sldId id="317" r:id="rId37"/>
    <p:sldId id="324" r:id="rId38"/>
    <p:sldId id="325" r:id="rId39"/>
    <p:sldId id="307" r:id="rId40"/>
    <p:sldId id="308" r:id="rId41"/>
    <p:sldId id="315" r:id="rId42"/>
    <p:sldId id="313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8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C1E7-D07B-478F-A4AB-851B6DDD1862}" type="datetimeFigureOut">
              <a:rPr lang="ru-RU" smtClean="0"/>
              <a:pPr/>
              <a:t>01.04.2018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5E52-0BB7-42AD-A152-FA0C79784F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C1E7-D07B-478F-A4AB-851B6DDD1862}" type="datetimeFigureOut">
              <a:rPr lang="ru-RU" smtClean="0"/>
              <a:pPr/>
              <a:t>01.04.2018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5E52-0BB7-42AD-A152-FA0C79784F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C1E7-D07B-478F-A4AB-851B6DDD1862}" type="datetimeFigureOut">
              <a:rPr lang="ru-RU" smtClean="0"/>
              <a:pPr/>
              <a:t>01.04.2018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5E52-0BB7-42AD-A152-FA0C79784F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C1E7-D07B-478F-A4AB-851B6DDD1862}" type="datetimeFigureOut">
              <a:rPr lang="ru-RU" smtClean="0"/>
              <a:pPr/>
              <a:t>01.04.2018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5E52-0BB7-42AD-A152-FA0C79784F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C1E7-D07B-478F-A4AB-851B6DDD1862}" type="datetimeFigureOut">
              <a:rPr lang="ru-RU" smtClean="0"/>
              <a:pPr/>
              <a:t>01.04.2018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5E52-0BB7-42AD-A152-FA0C79784F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C1E7-D07B-478F-A4AB-851B6DDD1862}" type="datetimeFigureOut">
              <a:rPr lang="ru-RU" smtClean="0"/>
              <a:pPr/>
              <a:t>01.04.2018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5E52-0BB7-42AD-A152-FA0C79784F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C1E7-D07B-478F-A4AB-851B6DDD1862}" type="datetimeFigureOut">
              <a:rPr lang="ru-RU" smtClean="0"/>
              <a:pPr/>
              <a:t>01.04.2018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5E52-0BB7-42AD-A152-FA0C79784F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C1E7-D07B-478F-A4AB-851B6DDD1862}" type="datetimeFigureOut">
              <a:rPr lang="ru-RU" smtClean="0"/>
              <a:pPr/>
              <a:t>01.04.2018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5E52-0BB7-42AD-A152-FA0C79784F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C1E7-D07B-478F-A4AB-851B6DDD1862}" type="datetimeFigureOut">
              <a:rPr lang="ru-RU" smtClean="0"/>
              <a:pPr/>
              <a:t>01.04.2018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5E52-0BB7-42AD-A152-FA0C79784F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C1E7-D07B-478F-A4AB-851B6DDD1862}" type="datetimeFigureOut">
              <a:rPr lang="ru-RU" smtClean="0"/>
              <a:pPr/>
              <a:t>01.04.2018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F5E52-0BB7-42AD-A152-FA0C79784F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C1E7-D07B-478F-A4AB-851B6DDD1862}" type="datetimeFigureOut">
              <a:rPr lang="ru-RU" smtClean="0"/>
              <a:pPr/>
              <a:t>01.04.2018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35F5E52-0BB7-42AD-A152-FA0C79784FE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3E8C1E7-D07B-478F-A4AB-851B6DDD1862}" type="datetimeFigureOut">
              <a:rPr lang="ru-RU" smtClean="0"/>
              <a:pPr/>
              <a:t>01.04.2018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35F5E52-0BB7-42AD-A152-FA0C79784FE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404664"/>
            <a:ext cx="7560840" cy="547260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CUBORO</a:t>
            </a:r>
            <a:r>
              <a:rPr lang="ru-RU" dirty="0" smtClean="0"/>
              <a:t> - конструктор как средство развития  дивергентного мышления дошкольников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 descr="i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52536" y="2564904"/>
            <a:ext cx="4104456" cy="4104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9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66966" y="1935163"/>
            <a:ext cx="7810068" cy="4389437"/>
          </a:xfrm>
        </p:spPr>
      </p:pic>
      <p:sp>
        <p:nvSpPr>
          <p:cNvPr id="3" name="TextBox 2"/>
          <p:cNvSpPr txBox="1"/>
          <p:nvPr/>
        </p:nvSpPr>
        <p:spPr>
          <a:xfrm>
            <a:off x="179512" y="692696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70C0"/>
                </a:solidFill>
              </a:rPr>
              <a:t>Простые лабиринты</a:t>
            </a:r>
            <a:endParaRPr lang="ru-RU" sz="36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9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9959" r="11198"/>
          <a:stretch>
            <a:fillRect/>
          </a:stretch>
        </p:blipFill>
        <p:spPr>
          <a:xfrm>
            <a:off x="251520" y="332656"/>
            <a:ext cx="8687702" cy="61926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9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196752"/>
            <a:ext cx="8584583" cy="48245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29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7797" r="2542"/>
          <a:stretch>
            <a:fillRect/>
          </a:stretch>
        </p:blipFill>
        <p:spPr>
          <a:xfrm>
            <a:off x="251519" y="260648"/>
            <a:ext cx="8675793" cy="61206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9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6733257" cy="3784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Содержимое 3" descr="IMG_29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3212976"/>
            <a:ext cx="6101423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9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9009"/>
          <a:stretch>
            <a:fillRect/>
          </a:stretch>
        </p:blipFill>
        <p:spPr>
          <a:xfrm>
            <a:off x="251520" y="332656"/>
            <a:ext cx="8613115" cy="59766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9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836712"/>
            <a:ext cx="8712711" cy="56886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9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4438" y="980728"/>
            <a:ext cx="8463673" cy="50405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9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908720"/>
            <a:ext cx="7809807" cy="53285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9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908720"/>
            <a:ext cx="8424936" cy="56886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9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8712712" cy="62646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9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67096" y="1935321"/>
            <a:ext cx="7809807" cy="43891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9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64518" y="1935163"/>
            <a:ext cx="7814964" cy="4389437"/>
          </a:xfrm>
        </p:spPr>
      </p:pic>
      <p:sp>
        <p:nvSpPr>
          <p:cNvPr id="6" name="TextBox 5"/>
          <p:cNvSpPr txBox="1"/>
          <p:nvPr/>
        </p:nvSpPr>
        <p:spPr>
          <a:xfrm>
            <a:off x="1115616" y="764704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0070C0"/>
                </a:solidFill>
              </a:rPr>
              <a:t>Свободное конструирование</a:t>
            </a:r>
            <a:endParaRPr lang="ru-RU" sz="36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9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3" y="1484784"/>
            <a:ext cx="8328327" cy="468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9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980728"/>
            <a:ext cx="8496944" cy="53285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9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7" y="1556792"/>
            <a:ext cx="8456455" cy="4752528"/>
          </a:xfrm>
        </p:spPr>
      </p:pic>
      <p:sp>
        <p:nvSpPr>
          <p:cNvPr id="6" name="TextBox 5"/>
          <p:cNvSpPr txBox="1"/>
          <p:nvPr/>
        </p:nvSpPr>
        <p:spPr>
          <a:xfrm>
            <a:off x="1115616" y="620688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Схемы простых фигур с заданиями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9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340768"/>
            <a:ext cx="8712712" cy="48965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9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268760"/>
            <a:ext cx="8712712" cy="48965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9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196752"/>
            <a:ext cx="8584583" cy="48245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9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196752"/>
            <a:ext cx="8584583" cy="50405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29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196752"/>
            <a:ext cx="8712712" cy="48965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29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476672"/>
            <a:ext cx="8352927" cy="59766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9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3160" y="1268760"/>
            <a:ext cx="8589320" cy="482719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9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412776"/>
            <a:ext cx="8512575" cy="4784068"/>
          </a:xfrm>
        </p:spPr>
      </p:pic>
      <p:sp>
        <p:nvSpPr>
          <p:cNvPr id="5" name="TextBox 4"/>
          <p:cNvSpPr txBox="1"/>
          <p:nvPr/>
        </p:nvSpPr>
        <p:spPr>
          <a:xfrm>
            <a:off x="1475656" y="620688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Строительство по схемам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9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268760"/>
            <a:ext cx="8528463" cy="47525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9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196752"/>
            <a:ext cx="8840839" cy="49685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9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5" y="1052736"/>
            <a:ext cx="8456455" cy="50405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9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628800"/>
            <a:ext cx="5637637" cy="3168352"/>
          </a:xfrm>
        </p:spPr>
      </p:pic>
      <p:sp>
        <p:nvSpPr>
          <p:cNvPr id="5" name="TextBox 4"/>
          <p:cNvSpPr txBox="1"/>
          <p:nvPr/>
        </p:nvSpPr>
        <p:spPr>
          <a:xfrm>
            <a:off x="1043608" y="476672"/>
            <a:ext cx="7704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70C0"/>
                </a:solidFill>
              </a:rPr>
              <a:t>Поиск кубика по заданному устному алгоритму </a:t>
            </a: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6" name="Содержимое 3" descr="IMG_29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3573016"/>
            <a:ext cx="5381381" cy="302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9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6287"/>
          <a:stretch>
            <a:fillRect/>
          </a:stretch>
        </p:blipFill>
        <p:spPr>
          <a:xfrm>
            <a:off x="179512" y="404664"/>
            <a:ext cx="8711510" cy="59766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9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960" r="16515"/>
          <a:stretch>
            <a:fillRect/>
          </a:stretch>
        </p:blipFill>
        <p:spPr>
          <a:xfrm>
            <a:off x="251520" y="188640"/>
            <a:ext cx="8652744" cy="61926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9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3" y="945062"/>
            <a:ext cx="8711508" cy="48958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9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596" r="349" b="-2549"/>
          <a:stretch>
            <a:fillRect/>
          </a:stretch>
        </p:blipFill>
        <p:spPr>
          <a:xfrm>
            <a:off x="251520" y="1196752"/>
            <a:ext cx="8640960" cy="5184576"/>
          </a:xfrm>
        </p:spPr>
      </p:pic>
      <p:sp>
        <p:nvSpPr>
          <p:cNvPr id="5" name="TextBox 4"/>
          <p:cNvSpPr txBox="1"/>
          <p:nvPr/>
        </p:nvSpPr>
        <p:spPr>
          <a:xfrm>
            <a:off x="1763688" y="404664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0070C0"/>
                </a:solidFill>
              </a:rPr>
              <a:t>Конструирование чисел</a:t>
            </a:r>
            <a:endParaRPr lang="ru-RU" sz="36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29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2931"/>
          <a:stretch>
            <a:fillRect/>
          </a:stretch>
        </p:blipFill>
        <p:spPr>
          <a:xfrm>
            <a:off x="323528" y="620688"/>
            <a:ext cx="8525782" cy="58326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9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052736"/>
            <a:ext cx="8568952" cy="540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7039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500" b="1" i="1" dirty="0" smtClean="0">
                <a:solidFill>
                  <a:srgbClr val="0070C0"/>
                </a:solidFill>
              </a:rPr>
              <a:t>Планируемые результаты</a:t>
            </a:r>
            <a:r>
              <a:rPr lang="ru-RU" b="1" i="1" dirty="0" smtClean="0">
                <a:solidFill>
                  <a:srgbClr val="0070C0"/>
                </a:solidFill>
              </a:rPr>
              <a:t>:</a:t>
            </a:r>
          </a:p>
          <a:p>
            <a:r>
              <a:rPr lang="ru-RU" sz="2800" b="1" i="1" dirty="0" smtClean="0">
                <a:solidFill>
                  <a:srgbClr val="0070C0"/>
                </a:solidFill>
              </a:rPr>
              <a:t>Появится интерес к самостоятельному созданию построек, умение применять полученные знания при проектировании и сборке конструкций.</a:t>
            </a:r>
          </a:p>
          <a:p>
            <a:r>
              <a:rPr lang="ru-RU" sz="2800" b="1" i="1" dirty="0" smtClean="0">
                <a:solidFill>
                  <a:srgbClr val="0070C0"/>
                </a:solidFill>
              </a:rPr>
              <a:t>Разовьются навыки творческого (дивергентного) мышления для поиска вариантов решений одной и той же проблемы.</a:t>
            </a:r>
          </a:p>
          <a:p>
            <a:r>
              <a:rPr lang="ru-RU" sz="2800" b="1" i="1" dirty="0" smtClean="0">
                <a:solidFill>
                  <a:srgbClr val="0070C0"/>
                </a:solidFill>
              </a:rPr>
              <a:t>Повысится  познавательная активность, творческая инициатива.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07704" y="2636912"/>
            <a:ext cx="5616624" cy="14215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i="1" dirty="0" smtClean="0">
                <a:solidFill>
                  <a:srgbClr val="0070C0"/>
                </a:solidFill>
              </a:rPr>
              <a:t>Спасибо за внимание!</a:t>
            </a:r>
            <a:endParaRPr lang="ru-RU" sz="36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5" descr="IMG_2906.JPG"/>
          <p:cNvPicPr>
            <a:picLocks noChangeAspect="1"/>
          </p:cNvPicPr>
          <p:nvPr/>
        </p:nvPicPr>
        <p:blipFill>
          <a:blip r:embed="rId2" cstate="print"/>
          <a:srcRect l="17550" t="13208"/>
          <a:stretch>
            <a:fillRect/>
          </a:stretch>
        </p:blipFill>
        <p:spPr>
          <a:xfrm>
            <a:off x="251520" y="1484784"/>
            <a:ext cx="5353714" cy="40324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Содержимое 3" descr="IMG_293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3803152" y="1605561"/>
            <a:ext cx="6469957" cy="36361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827584" y="620688"/>
            <a:ext cx="7859216" cy="5703912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4000" b="1" i="1" dirty="0" smtClean="0">
                <a:solidFill>
                  <a:srgbClr val="0070C0"/>
                </a:solidFill>
              </a:rPr>
              <a:t>Дивергентное мышление –метод творческого мышления, применяемый обычно для решения проблем и задач.</a:t>
            </a:r>
          </a:p>
          <a:p>
            <a:pPr>
              <a:buNone/>
            </a:pPr>
            <a:r>
              <a:rPr lang="ru-RU" sz="4000" b="1" i="1" dirty="0" smtClean="0">
                <a:solidFill>
                  <a:srgbClr val="0070C0"/>
                </a:solidFill>
              </a:rPr>
              <a:t>  Заключается в поиске множества решений одной и той же проблемы.</a:t>
            </a:r>
          </a:p>
          <a:p>
            <a:pPr>
              <a:buNone/>
            </a:pPr>
            <a:endParaRPr lang="ru-RU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755576" y="476672"/>
            <a:ext cx="7859216" cy="5703912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3500" b="1" i="1" dirty="0" smtClean="0">
                <a:solidFill>
                  <a:srgbClr val="0070C0"/>
                </a:solidFill>
              </a:rPr>
              <a:t>Задачи:</a:t>
            </a:r>
          </a:p>
          <a:p>
            <a:r>
              <a:rPr lang="ru-RU" b="1" i="1" dirty="0" smtClean="0">
                <a:solidFill>
                  <a:srgbClr val="0070C0"/>
                </a:solidFill>
              </a:rPr>
              <a:t>Развивать интерес  к конструированию,  конструктивные, инженерные и вычислительные навыки</a:t>
            </a:r>
          </a:p>
          <a:p>
            <a:pPr lvl="0"/>
            <a:r>
              <a:rPr lang="ru-RU" b="1" i="1" dirty="0" smtClean="0">
                <a:solidFill>
                  <a:srgbClr val="0070C0"/>
                </a:solidFill>
              </a:rPr>
              <a:t>Развивать пространственные представления, логику, дивергентное мышление, мелкую моторику рук.</a:t>
            </a:r>
          </a:p>
          <a:p>
            <a:pPr lvl="0"/>
            <a:r>
              <a:rPr lang="ru-RU" b="1" i="1" dirty="0" smtClean="0">
                <a:solidFill>
                  <a:srgbClr val="0070C0"/>
                </a:solidFill>
              </a:rPr>
              <a:t>Способность развитию социальных навыков и коммуникативных умений.</a:t>
            </a:r>
          </a:p>
          <a:p>
            <a:pPr lvl="0"/>
            <a:r>
              <a:rPr lang="ru-RU" b="1" i="1" dirty="0" smtClean="0">
                <a:solidFill>
                  <a:srgbClr val="0070C0"/>
                </a:solidFill>
              </a:rPr>
              <a:t>Способствовать формированию умения достаточно самостоятельно решать технические задачи в процессе конструирования моделей. </a:t>
            </a:r>
          </a:p>
          <a:p>
            <a:endParaRPr lang="ru-RU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29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556792"/>
            <a:ext cx="8479761" cy="49685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59024" y="188640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70C0"/>
                </a:solidFill>
              </a:rPr>
              <a:t>Знакомство с конструктором - лабиринтом</a:t>
            </a:r>
            <a:endParaRPr lang="ru-RU" sz="36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5271864"/>
          </a:xfrm>
        </p:spPr>
        <p:txBody>
          <a:bodyPr/>
          <a:lstStyle/>
          <a:p>
            <a:pPr algn="ctr">
              <a:buNone/>
            </a:pPr>
            <a:r>
              <a:rPr lang="ru-RU" sz="3600" b="1" i="1" dirty="0" smtClean="0">
                <a:solidFill>
                  <a:srgbClr val="0070C0"/>
                </a:solidFill>
              </a:rPr>
              <a:t>Уровни: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b="1" i="1" dirty="0" smtClean="0">
                <a:solidFill>
                  <a:srgbClr val="0070C0"/>
                </a:solidFill>
              </a:rPr>
              <a:t>Уровень чувственного восприятия (сенсорный )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b="1" i="1" dirty="0" smtClean="0">
                <a:solidFill>
                  <a:srgbClr val="0070C0"/>
                </a:solidFill>
              </a:rPr>
              <a:t>Уровень основанный на конкретных действиях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b="1" i="1" dirty="0" smtClean="0">
                <a:solidFill>
                  <a:srgbClr val="0070C0"/>
                </a:solidFill>
              </a:rPr>
              <a:t>Наглядно-образный. Иконографический или воображаемый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b="1" i="1" dirty="0" smtClean="0">
                <a:solidFill>
                  <a:srgbClr val="0070C0"/>
                </a:solidFill>
              </a:rPr>
              <a:t>Символический или языковой </a:t>
            </a:r>
          </a:p>
          <a:p>
            <a:pPr>
              <a:buNone/>
            </a:pPr>
            <a:endParaRPr lang="ru-RU" b="1" i="1" dirty="0" smtClean="0">
              <a:solidFill>
                <a:srgbClr val="0070C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ru-RU" b="1" i="1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</TotalTime>
  <Words>177</Words>
  <Application>Microsoft Office PowerPoint</Application>
  <PresentationFormat>Экран (4:3)</PresentationFormat>
  <Paragraphs>25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Поток</vt:lpstr>
      <vt:lpstr>CUBORO - конструктор как средство развития  дивергентного мышления дошкольников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CUBORO - конструктор как средство дивергентного мышления дошкольников</dc:title>
  <dc:creator>Lenovo</dc:creator>
  <cp:lastModifiedBy>Наталья</cp:lastModifiedBy>
  <cp:revision>18</cp:revision>
  <dcterms:created xsi:type="dcterms:W3CDTF">2017-08-28T13:46:20Z</dcterms:created>
  <dcterms:modified xsi:type="dcterms:W3CDTF">2018-04-01T10:42:25Z</dcterms:modified>
</cp:coreProperties>
</file>